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  <p:sldMasterId id="2147483650" r:id="rId6"/>
    <p:sldMasterId id="2147483653" r:id="rId7"/>
  </p:sldMasterIdLst>
  <p:notesMasterIdLst>
    <p:notesMasterId r:id="rId23"/>
  </p:notesMasterIdLst>
  <p:handoutMasterIdLst>
    <p:handoutMasterId r:id="rId24"/>
  </p:handoutMasterIdLst>
  <p:sldIdLst>
    <p:sldId id="256" r:id="rId8"/>
    <p:sldId id="409" r:id="rId9"/>
    <p:sldId id="402" r:id="rId10"/>
    <p:sldId id="411" r:id="rId11"/>
    <p:sldId id="395" r:id="rId12"/>
    <p:sldId id="410" r:id="rId13"/>
    <p:sldId id="408" r:id="rId14"/>
    <p:sldId id="407" r:id="rId15"/>
    <p:sldId id="405" r:id="rId16"/>
    <p:sldId id="412" r:id="rId17"/>
    <p:sldId id="392" r:id="rId18"/>
    <p:sldId id="393" r:id="rId19"/>
    <p:sldId id="389" r:id="rId20"/>
    <p:sldId id="259" r:id="rId21"/>
    <p:sldId id="286" r:id="rId22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e Ports" initials="JP" lastIdx="4" clrIdx="0">
    <p:extLst>
      <p:ext uri="{19B8F6BF-5375-455C-9EA6-DF929625EA0E}">
        <p15:presenceInfo xmlns:p15="http://schemas.microsoft.com/office/powerpoint/2012/main" userId="S-1-5-21-1292428093-1606980848-1060284298-8154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1CE"/>
    <a:srgbClr val="A32035"/>
    <a:srgbClr val="FAA31B"/>
    <a:srgbClr val="79BC43"/>
    <a:srgbClr val="5EB3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31"/>
    <p:restoredTop sz="94627"/>
  </p:normalViewPr>
  <p:slideViewPr>
    <p:cSldViewPr snapToGrid="0" snapToObjects="1">
      <p:cViewPr varScale="1">
        <p:scale>
          <a:sx n="112" d="100"/>
          <a:sy n="112" d="100"/>
        </p:scale>
        <p:origin x="658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4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8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A0101B-0CFC-44D9-AD23-97E1D6015E3C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A8E804-A453-41F2-AA57-4A61FDFC15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2728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0AD6BA-4E76-4A22-BF82-7DDC973C03DF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5F69C5-8FFF-4FA9-9B3E-1FD3FBDA2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4877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398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>
            <a:extLst>
              <a:ext uri="{FF2B5EF4-FFF2-40B4-BE49-F238E27FC236}">
                <a16:creationId xmlns="" xmlns:a16="http://schemas.microsoft.com/office/drawing/2014/main" id="{EA11D45D-2F63-2B41-9B59-C3BD2EBEEE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60600" y="2742609"/>
            <a:ext cx="7670800" cy="12160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 b="1">
                <a:latin typeface="Trebuchet MS" panose="020B0703020202090204" pitchFamily="34" charset="0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="" xmlns:a16="http://schemas.microsoft.com/office/drawing/2014/main" id="{77D5B325-0B74-DA41-A0FB-73BB12F6B7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28144" y="4077570"/>
            <a:ext cx="6335712" cy="8683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latin typeface="Trebuchet MS" panose="020B0703020202090204" pitchFamily="34" charset="0"/>
              </a:defRPr>
            </a:lvl1pPr>
          </a:lstStyle>
          <a:p>
            <a:pPr lvl="0"/>
            <a:r>
              <a:rPr lang="en-US" dirty="0"/>
              <a:t>By</a:t>
            </a:r>
          </a:p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015604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–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25B6E281-EEE3-E449-BE52-A4E830350EB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4675" y="363847"/>
            <a:ext cx="7258050" cy="509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latin typeface="Trebuchet MS" panose="020B0703020202090204" pitchFamily="34" charset="0"/>
              </a:defRPr>
            </a:lvl1pPr>
          </a:lstStyle>
          <a:p>
            <a:r>
              <a:rPr lang="en-US" dirty="0">
                <a:solidFill>
                  <a:srgbClr val="0071CE"/>
                </a:solidFill>
              </a:rPr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="" xmlns:a16="http://schemas.microsoft.com/office/drawing/2014/main" id="{770A4B86-3D12-7544-94FF-5EA1ACD8440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4675" y="1392238"/>
            <a:ext cx="10996613" cy="3649662"/>
          </a:xfrm>
          <a:prstGeom prst="rect">
            <a:avLst/>
          </a:prstGeom>
        </p:spPr>
        <p:txBody>
          <a:bodyPr/>
          <a:lstStyle>
            <a:lvl1pPr marL="514350" indent="-514350">
              <a:buClr>
                <a:srgbClr val="0071CE"/>
              </a:buClr>
              <a:buFont typeface="Arial" panose="020B0604020202020204" pitchFamily="34" charset="0"/>
              <a:buChar char="•"/>
              <a:defRPr b="0">
                <a:latin typeface="Trebuchet MS" panose="020B0703020202090204" pitchFamily="34" charset="0"/>
              </a:defRPr>
            </a:lvl1pPr>
            <a:lvl2pPr>
              <a:buClr>
                <a:srgbClr val="0071CE"/>
              </a:buClr>
              <a:defRPr>
                <a:latin typeface="Trebuchet MS" panose="020B0703020202090204" pitchFamily="34" charset="0"/>
              </a:defRPr>
            </a:lvl2pPr>
            <a:lvl3pPr>
              <a:buClr>
                <a:srgbClr val="0071CE"/>
              </a:buClr>
              <a:defRPr>
                <a:latin typeface="Trebuchet MS" panose="020B0703020202090204" pitchFamily="34" charset="0"/>
              </a:defRPr>
            </a:lvl3pPr>
            <a:lvl4pPr>
              <a:buClr>
                <a:srgbClr val="0071CE"/>
              </a:buClr>
              <a:defRPr>
                <a:latin typeface="Trebuchet MS" panose="020B0703020202090204" pitchFamily="34" charset="0"/>
              </a:defRPr>
            </a:lvl4pPr>
            <a:lvl5pPr>
              <a:buClr>
                <a:srgbClr val="0071CE"/>
              </a:buClr>
              <a:defRPr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87709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– Tex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8">
            <a:extLst>
              <a:ext uri="{FF2B5EF4-FFF2-40B4-BE49-F238E27FC236}">
                <a16:creationId xmlns="" xmlns:a16="http://schemas.microsoft.com/office/drawing/2014/main" id="{DC32A871-E3F1-3C4A-9B9A-D5B0B26FF28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4675" y="363847"/>
            <a:ext cx="7258050" cy="509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latin typeface="Trebuchet MS" panose="020B0703020202090204" pitchFamily="34" charset="0"/>
              </a:defRPr>
            </a:lvl1pPr>
          </a:lstStyle>
          <a:p>
            <a:r>
              <a:rPr lang="en-US" dirty="0">
                <a:solidFill>
                  <a:srgbClr val="0071CE"/>
                </a:solidFill>
              </a:rPr>
              <a:t>CLICK TO EDIT MASTER TEXT STYLES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="" xmlns:a16="http://schemas.microsoft.com/office/drawing/2014/main" id="{DBC99A23-5153-F747-B1B4-FD7694DB451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51513" y="1244599"/>
            <a:ext cx="5146675" cy="4348163"/>
          </a:xfrm>
          <a:prstGeom prst="rect">
            <a:avLst/>
          </a:prstGeom>
          <a:ln w="28575">
            <a:solidFill>
              <a:srgbClr val="F7B334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Placeholder 10">
            <a:extLst>
              <a:ext uri="{FF2B5EF4-FFF2-40B4-BE49-F238E27FC236}">
                <a16:creationId xmlns="" xmlns:a16="http://schemas.microsoft.com/office/drawing/2014/main" id="{F45F90A1-B393-F14C-9BB9-4925F7CA407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4676" y="1244598"/>
            <a:ext cx="5696652" cy="4348163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0071CE"/>
              </a:buClr>
              <a:buFont typeface="Arial" panose="020B0604020202020204" pitchFamily="34" charset="0"/>
              <a:buChar char="•"/>
              <a:defRPr b="0">
                <a:latin typeface="Trebuchet MS" panose="020B0703020202090204" pitchFamily="34" charset="0"/>
              </a:defRPr>
            </a:lvl1pPr>
            <a:lvl2pPr>
              <a:buClr>
                <a:srgbClr val="0071CE"/>
              </a:buClr>
              <a:defRPr>
                <a:latin typeface="Trebuchet MS" panose="020B0703020202090204" pitchFamily="34" charset="0"/>
              </a:defRPr>
            </a:lvl2pPr>
            <a:lvl3pPr>
              <a:buClr>
                <a:srgbClr val="0071CE"/>
              </a:buClr>
              <a:defRPr>
                <a:latin typeface="Trebuchet MS" panose="020B0703020202090204" pitchFamily="34" charset="0"/>
              </a:defRPr>
            </a:lvl3pPr>
            <a:lvl4pPr>
              <a:buClr>
                <a:srgbClr val="0071CE"/>
              </a:buClr>
              <a:defRPr>
                <a:latin typeface="Trebuchet MS" panose="020B0703020202090204" pitchFamily="34" charset="0"/>
              </a:defRPr>
            </a:lvl4pPr>
            <a:lvl5pPr>
              <a:buClr>
                <a:srgbClr val="0071CE"/>
              </a:buClr>
              <a:defRPr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21136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"/>
          <p:cNvSpPr>
            <a:spLocks noGrp="1"/>
          </p:cNvSpPr>
          <p:nvPr>
            <p:ph type="title"/>
          </p:nvPr>
        </p:nvSpPr>
        <p:spPr>
          <a:xfrm>
            <a:off x="816864" y="228600"/>
            <a:ext cx="10871200" cy="990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Shape 3"/>
          <p:cNvSpPr>
            <a:spLocks noGrp="1"/>
          </p:cNvSpPr>
          <p:nvPr>
            <p:ph type="dt" sz="half" idx="10"/>
          </p:nvPr>
        </p:nvSpPr>
        <p:spPr>
          <a:xfrm>
            <a:off x="8128000" y="6248401"/>
            <a:ext cx="3556000" cy="365125"/>
          </a:xfrm>
          <a:prstGeom prst="rect">
            <a:avLst/>
          </a:prstGeom>
        </p:spPr>
        <p:txBody>
          <a:bodyPr/>
          <a:lstStyle/>
          <a:p>
            <a:fld id="{B7129108-AC8D-4212-9283-60D9E99BF07A}" type="datetime8">
              <a:rPr lang="en-US" smtClean="0"/>
              <a:pPr/>
              <a:t>8/27/2025 5:05 PM</a:t>
            </a:fld>
            <a:endParaRPr lang="en-US" dirty="0"/>
          </a:p>
        </p:txBody>
      </p:sp>
      <p:sp>
        <p:nvSpPr>
          <p:cNvPr id="5" name="Shape 4"/>
          <p:cNvSpPr>
            <a:spLocks noGrp="1"/>
          </p:cNvSpPr>
          <p:nvPr>
            <p:ph type="ftr" sz="quarter" idx="11"/>
          </p:nvPr>
        </p:nvSpPr>
        <p:spPr>
          <a:xfrm>
            <a:off x="812801" y="6248207"/>
            <a:ext cx="722811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hape 5"/>
          <p:cNvSpPr>
            <a:spLocks noGrp="1"/>
          </p:cNvSpPr>
          <p:nvPr>
            <p:ph type="sldNum" sz="quarter" idx="12"/>
          </p:nvPr>
        </p:nvSpPr>
        <p:spPr>
          <a:xfrm>
            <a:off x="0" y="1272222"/>
            <a:ext cx="711200" cy="2444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AD93096-5B34-4342-9326-69289CEAE4C2}" type="slidenum">
              <a:rPr lang="en-US" smtClean="0"/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Shape 7"/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10871200" cy="4495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35245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"/>
          <p:cNvSpPr>
            <a:spLocks noGrp="1"/>
          </p:cNvSpPr>
          <p:nvPr>
            <p:ph type="title"/>
          </p:nvPr>
        </p:nvSpPr>
        <p:spPr>
          <a:xfrm>
            <a:off x="812800" y="228600"/>
            <a:ext cx="10871200" cy="990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hape 2"/>
          <p:cNvSpPr>
            <a:spLocks noGrp="1"/>
          </p:cNvSpPr>
          <p:nvPr>
            <p:ph type="dt" sz="half" idx="10"/>
          </p:nvPr>
        </p:nvSpPr>
        <p:spPr>
          <a:xfrm>
            <a:off x="8128000" y="6248401"/>
            <a:ext cx="3556000" cy="365125"/>
          </a:xfrm>
          <a:prstGeom prst="rect">
            <a:avLst/>
          </a:prstGeom>
        </p:spPr>
        <p:txBody>
          <a:bodyPr/>
          <a:lstStyle/>
          <a:p>
            <a:fld id="{0783C494-2A87-468C-A21B-CB14FB9ABB00}" type="datetime8">
              <a:rPr lang="en-US" smtClean="0"/>
              <a:pPr/>
              <a:t>8/27/2025 5:05 PM</a:t>
            </a:fld>
            <a:endParaRPr lang="en-US"/>
          </a:p>
        </p:txBody>
      </p:sp>
      <p:sp>
        <p:nvSpPr>
          <p:cNvPr id="4" name="Shape 3"/>
          <p:cNvSpPr>
            <a:spLocks noGrp="1"/>
          </p:cNvSpPr>
          <p:nvPr>
            <p:ph type="ftr" sz="quarter" idx="11"/>
          </p:nvPr>
        </p:nvSpPr>
        <p:spPr>
          <a:xfrm>
            <a:off x="812801" y="6248207"/>
            <a:ext cx="722811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hape 4"/>
          <p:cNvSpPr>
            <a:spLocks noGrp="1"/>
          </p:cNvSpPr>
          <p:nvPr>
            <p:ph type="sldNum" sz="quarter" idx="12"/>
          </p:nvPr>
        </p:nvSpPr>
        <p:spPr>
          <a:xfrm>
            <a:off x="0" y="1272222"/>
            <a:ext cx="711200" cy="2444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AD93096-5B34-4342-9326-69289CEAE4C2}" type="slidenum">
              <a:rPr lang="en-US" smtClean="0"/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523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1418C53E-C1F1-B642-83E1-0002AE214102}"/>
              </a:ext>
            </a:extLst>
          </p:cNvPr>
          <p:cNvGrpSpPr/>
          <p:nvPr userDrawn="1"/>
        </p:nvGrpSpPr>
        <p:grpSpPr>
          <a:xfrm>
            <a:off x="1121127" y="669642"/>
            <a:ext cx="4343400" cy="1746504"/>
            <a:chOff x="295200" y="495714"/>
            <a:chExt cx="4343400" cy="1746504"/>
          </a:xfrm>
        </p:grpSpPr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5A193419-51D7-9E4C-A84C-40D4B40795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295200" y="495714"/>
              <a:ext cx="1746504" cy="1746504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5B230CE9-7309-EA4B-AE5F-1AA13CA85F82}"/>
                </a:ext>
              </a:extLst>
            </p:cNvPr>
            <p:cNvSpPr txBox="1"/>
            <p:nvPr userDrawn="1"/>
          </p:nvSpPr>
          <p:spPr>
            <a:xfrm>
              <a:off x="1861800" y="722635"/>
              <a:ext cx="2776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b="1" kern="1200" dirty="0">
                  <a:solidFill>
                    <a:srgbClr val="5EB3E4"/>
                  </a:solidFill>
                  <a:effectLst/>
                  <a:latin typeface="Trebuchet MS" panose="020B0703020202090204" pitchFamily="34" charset="0"/>
                  <a:ea typeface="+mn-ea"/>
                  <a:cs typeface="+mn-cs"/>
                </a:rPr>
                <a:t>Bureau of Utility Operations </a:t>
              </a:r>
              <a:endParaRPr lang="en-US" sz="1800" kern="1200" dirty="0">
                <a:solidFill>
                  <a:srgbClr val="5EB3E4"/>
                </a:solidFill>
                <a:effectLst/>
                <a:latin typeface="Trebuchet MS" panose="020B0703020202090204" pitchFamily="34" charset="0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6CDDE94A-A305-9748-ADFA-532AC23D1E99}"/>
                </a:ext>
              </a:extLst>
            </p:cNvPr>
            <p:cNvSpPr txBox="1"/>
            <p:nvPr userDrawn="1"/>
          </p:nvSpPr>
          <p:spPr>
            <a:xfrm>
              <a:off x="1861800" y="1490400"/>
              <a:ext cx="2776800" cy="65146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b="1" kern="1200" dirty="0">
                  <a:solidFill>
                    <a:schemeClr val="tx1"/>
                  </a:solidFill>
                  <a:effectLst/>
                  <a:latin typeface="Trebuchet MS" panose="020B0703020202090204" pitchFamily="34" charset="0"/>
                  <a:ea typeface="+mn-ea"/>
                  <a:cs typeface="+mn-cs"/>
                </a:rPr>
                <a:t>24-Hour Emergency Water Services:</a:t>
              </a:r>
              <a:r>
                <a:rPr lang="en-US" sz="1400" kern="1200" dirty="0">
                  <a:solidFill>
                    <a:schemeClr val="tx1"/>
                  </a:solidFill>
                  <a:effectLst/>
                  <a:latin typeface="Trebuchet MS" panose="020B0703020202090204" pitchFamily="34" charset="0"/>
                  <a:ea typeface="+mn-ea"/>
                  <a:cs typeface="+mn-cs"/>
                </a:rPr>
                <a:t> (410) 222-8400</a:t>
              </a:r>
              <a:br>
                <a:rPr lang="en-US" sz="1400" kern="1200" dirty="0">
                  <a:solidFill>
                    <a:schemeClr val="tx1"/>
                  </a:solidFill>
                  <a:effectLst/>
                  <a:latin typeface="Trebuchet MS" panose="020B0703020202090204" pitchFamily="34" charset="0"/>
                  <a:ea typeface="+mn-ea"/>
                  <a:cs typeface="+mn-cs"/>
                </a:rPr>
              </a:br>
              <a:r>
                <a:rPr lang="en-US" sz="1400" b="1" kern="1200" dirty="0">
                  <a:solidFill>
                    <a:schemeClr val="tx1"/>
                  </a:solidFill>
                  <a:effectLst/>
                  <a:latin typeface="Trebuchet MS" panose="020B0703020202090204" pitchFamily="34" charset="0"/>
                  <a:ea typeface="+mn-ea"/>
                  <a:cs typeface="+mn-cs"/>
                </a:rPr>
                <a:t>Billing Inquiries: </a:t>
              </a:r>
              <a:r>
                <a:rPr lang="en-US" sz="1400" kern="1200" dirty="0">
                  <a:solidFill>
                    <a:schemeClr val="tx1"/>
                  </a:solidFill>
                  <a:effectLst/>
                  <a:latin typeface="Trebuchet MS" panose="020B0703020202090204" pitchFamily="34" charset="0"/>
                  <a:ea typeface="+mn-ea"/>
                  <a:cs typeface="+mn-cs"/>
                </a:rPr>
                <a:t>(410) 222-1144</a:t>
              </a:r>
            </a:p>
            <a:p>
              <a:endParaRPr lang="en-US" dirty="0"/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="" xmlns:a16="http://schemas.microsoft.com/office/drawing/2014/main" id="{AEBE4D46-6BDA-4245-8BD2-02CAE26E6EB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03400" y="780890"/>
              <a:ext cx="0" cy="1350310"/>
            </a:xfrm>
            <a:prstGeom prst="line">
              <a:avLst/>
            </a:prstGeom>
            <a:ln w="12700">
              <a:solidFill>
                <a:srgbClr val="5EB3E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246AB813-023A-C548-9922-13AD4F7503BE}"/>
              </a:ext>
            </a:extLst>
          </p:cNvPr>
          <p:cNvGrpSpPr/>
          <p:nvPr userDrawn="1"/>
        </p:nvGrpSpPr>
        <p:grpSpPr>
          <a:xfrm>
            <a:off x="1121127" y="2799132"/>
            <a:ext cx="4416852" cy="1746504"/>
            <a:chOff x="221748" y="2788200"/>
            <a:chExt cx="4416852" cy="1746504"/>
          </a:xfrm>
        </p:grpSpPr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FD8987EF-57B3-724A-B840-4B6293E363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221748" y="2788200"/>
              <a:ext cx="1746504" cy="1746504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96DBA66D-8658-E245-9CA1-2C3BB84698BA}"/>
                </a:ext>
              </a:extLst>
            </p:cNvPr>
            <p:cNvSpPr txBox="1"/>
            <p:nvPr userDrawn="1"/>
          </p:nvSpPr>
          <p:spPr>
            <a:xfrm>
              <a:off x="1861800" y="3015121"/>
              <a:ext cx="2776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kern="1200" dirty="0">
                  <a:solidFill>
                    <a:srgbClr val="79BC43"/>
                  </a:solidFill>
                  <a:effectLst/>
                  <a:latin typeface="Trebuchet MS" panose="020B0703020202090204" pitchFamily="34" charset="0"/>
                  <a:ea typeface="+mn-ea"/>
                  <a:cs typeface="+mn-cs"/>
                </a:rPr>
                <a:t>Bureau of Waste Management Services </a:t>
              </a:r>
              <a:endParaRPr lang="en-US" sz="1800" kern="1200" dirty="0">
                <a:solidFill>
                  <a:srgbClr val="79BC43"/>
                </a:solidFill>
                <a:effectLst/>
                <a:latin typeface="Trebuchet MS" panose="020B0703020202090204" pitchFamily="34" charset="0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853513D0-8AC3-204A-8383-6BF9FE82B205}"/>
                </a:ext>
              </a:extLst>
            </p:cNvPr>
            <p:cNvSpPr txBox="1"/>
            <p:nvPr userDrawn="1"/>
          </p:nvSpPr>
          <p:spPr>
            <a:xfrm>
              <a:off x="1861800" y="3779770"/>
              <a:ext cx="2544737" cy="46645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sz="1400" b="1" kern="1200" dirty="0">
                  <a:solidFill>
                    <a:schemeClr val="tx1"/>
                  </a:solidFill>
                  <a:effectLst/>
                  <a:latin typeface="Trebuchet MS" panose="020B0703020202090204" pitchFamily="34" charset="0"/>
                  <a:ea typeface="+mn-ea"/>
                  <a:cs typeface="+mn-cs"/>
                </a:rPr>
                <a:t>Bulk Trash Service/Curbside Collections: </a:t>
              </a:r>
              <a:r>
                <a:rPr lang="en-US" sz="1400" kern="1200" dirty="0">
                  <a:solidFill>
                    <a:schemeClr val="tx1"/>
                  </a:solidFill>
                  <a:effectLst/>
                  <a:latin typeface="Trebuchet MS" panose="020B0703020202090204" pitchFamily="34" charset="0"/>
                  <a:ea typeface="+mn-ea"/>
                  <a:cs typeface="+mn-cs"/>
                </a:rPr>
                <a:t>(410) 222-6100</a:t>
              </a:r>
            </a:p>
            <a:p>
              <a:endParaRPr lang="en-US" dirty="0"/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="" xmlns:a16="http://schemas.microsoft.com/office/drawing/2014/main" id="{5B87272F-8BDC-5346-8FF7-0823508B18B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03400" y="3117311"/>
              <a:ext cx="0" cy="1128916"/>
            </a:xfrm>
            <a:prstGeom prst="line">
              <a:avLst/>
            </a:prstGeom>
            <a:ln w="12700">
              <a:solidFill>
                <a:srgbClr val="79BC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B927D756-5CCE-1B4B-9F80-F756DF3B5712}"/>
              </a:ext>
            </a:extLst>
          </p:cNvPr>
          <p:cNvGrpSpPr/>
          <p:nvPr userDrawn="1"/>
        </p:nvGrpSpPr>
        <p:grpSpPr>
          <a:xfrm>
            <a:off x="5842247" y="669642"/>
            <a:ext cx="4719330" cy="1746504"/>
            <a:chOff x="5066400" y="617148"/>
            <a:chExt cx="4719330" cy="1746504"/>
          </a:xfrm>
        </p:grpSpPr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33772479-8C3C-F848-B804-81527A3836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5066400" y="617148"/>
              <a:ext cx="1746504" cy="1746504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389AA32F-83BE-7347-8807-AFA1792BD95D}"/>
                </a:ext>
              </a:extLst>
            </p:cNvPr>
            <p:cNvSpPr txBox="1"/>
            <p:nvPr userDrawn="1"/>
          </p:nvSpPr>
          <p:spPr>
            <a:xfrm>
              <a:off x="6628800" y="795290"/>
              <a:ext cx="2776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b="1" kern="1200" dirty="0">
                  <a:solidFill>
                    <a:srgbClr val="FAA31B"/>
                  </a:solidFill>
                  <a:effectLst/>
                  <a:latin typeface="Trebuchet MS" panose="020B0703020202090204" pitchFamily="34" charset="0"/>
                  <a:ea typeface="+mn-ea"/>
                  <a:cs typeface="+mn-cs"/>
                </a:rPr>
                <a:t>Bureau of Highways</a:t>
              </a:r>
              <a:endParaRPr lang="en-US" sz="1800" kern="1200" dirty="0">
                <a:solidFill>
                  <a:srgbClr val="FAA31B"/>
                </a:solidFill>
                <a:effectLst/>
                <a:latin typeface="Trebuchet MS" panose="020B0703020202090204" pitchFamily="34" charset="0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1FA8751F-8914-5447-B5B1-3BD7A63F61BD}"/>
                </a:ext>
              </a:extLst>
            </p:cNvPr>
            <p:cNvSpPr txBox="1"/>
            <p:nvPr userDrawn="1"/>
          </p:nvSpPr>
          <p:spPr>
            <a:xfrm>
              <a:off x="6632982" y="1258579"/>
              <a:ext cx="3152748" cy="87262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sz="1400" b="1" kern="1200" dirty="0">
                  <a:solidFill>
                    <a:schemeClr val="tx1"/>
                  </a:solidFill>
                  <a:effectLst/>
                  <a:latin typeface="Trebuchet MS" panose="020B0703020202090204" pitchFamily="34" charset="0"/>
                  <a:ea typeface="+mn-ea"/>
                  <a:cs typeface="+mn-cs"/>
                </a:rPr>
                <a:t>Northern District: </a:t>
              </a:r>
              <a:r>
                <a:rPr lang="en-US" sz="1400" kern="1200" dirty="0">
                  <a:solidFill>
                    <a:schemeClr val="tx1"/>
                  </a:solidFill>
                  <a:effectLst/>
                  <a:latin typeface="Trebuchet MS" panose="020B0703020202090204" pitchFamily="34" charset="0"/>
                  <a:ea typeface="+mn-ea"/>
                  <a:cs typeface="+mn-cs"/>
                </a:rPr>
                <a:t>(410) 222-6120</a:t>
              </a:r>
            </a:p>
            <a:p>
              <a:r>
                <a:rPr lang="en-US" sz="1400" b="1" kern="1200" dirty="0">
                  <a:solidFill>
                    <a:schemeClr val="tx1"/>
                  </a:solidFill>
                  <a:effectLst/>
                  <a:latin typeface="Trebuchet MS" panose="020B0703020202090204" pitchFamily="34" charset="0"/>
                  <a:ea typeface="+mn-ea"/>
                  <a:cs typeface="+mn-cs"/>
                </a:rPr>
                <a:t>Central District: </a:t>
              </a:r>
              <a:r>
                <a:rPr lang="en-US" sz="1400" kern="1200" dirty="0">
                  <a:solidFill>
                    <a:schemeClr val="tx1"/>
                  </a:solidFill>
                  <a:effectLst/>
                  <a:latin typeface="Trebuchet MS" panose="020B0703020202090204" pitchFamily="34" charset="0"/>
                  <a:ea typeface="+mn-ea"/>
                  <a:cs typeface="+mn-cs"/>
                </a:rPr>
                <a:t>(410) 222-7940</a:t>
              </a:r>
            </a:p>
            <a:p>
              <a:r>
                <a:rPr lang="en-US" sz="1400" b="1" kern="1200" dirty="0">
                  <a:solidFill>
                    <a:schemeClr val="tx1"/>
                  </a:solidFill>
                  <a:effectLst/>
                  <a:latin typeface="Trebuchet MS" panose="020B0703020202090204" pitchFamily="34" charset="0"/>
                  <a:ea typeface="+mn-ea"/>
                  <a:cs typeface="+mn-cs"/>
                </a:rPr>
                <a:t>Southern District: </a:t>
              </a:r>
              <a:r>
                <a:rPr lang="en-US" sz="1400" kern="1200" dirty="0">
                  <a:solidFill>
                    <a:schemeClr val="tx1"/>
                  </a:solidFill>
                  <a:effectLst/>
                  <a:latin typeface="Trebuchet MS" panose="020B0703020202090204" pitchFamily="34" charset="0"/>
                  <a:ea typeface="+mn-ea"/>
                  <a:cs typeface="+mn-cs"/>
                </a:rPr>
                <a:t>(410) 222-1933</a:t>
              </a:r>
            </a:p>
            <a:p>
              <a:r>
                <a:rPr lang="en-US" sz="1400" b="1" kern="1200" dirty="0">
                  <a:solidFill>
                    <a:schemeClr val="tx1"/>
                  </a:solidFill>
                  <a:effectLst/>
                  <a:latin typeface="Trebuchet MS" panose="020B0703020202090204" pitchFamily="34" charset="0"/>
                  <a:ea typeface="+mn-ea"/>
                  <a:cs typeface="+mn-cs"/>
                </a:rPr>
                <a:t>Traffic Lights/Signs:</a:t>
              </a:r>
              <a:r>
                <a:rPr lang="en-US" sz="1400" kern="1200" dirty="0">
                  <a:solidFill>
                    <a:schemeClr val="tx1"/>
                  </a:solidFill>
                  <a:effectLst/>
                  <a:latin typeface="Trebuchet MS" panose="020B0703020202090204" pitchFamily="34" charset="0"/>
                  <a:ea typeface="+mn-ea"/>
                  <a:cs typeface="+mn-cs"/>
                </a:rPr>
                <a:t> (410) 222-1940</a:t>
              </a:r>
            </a:p>
            <a:p>
              <a:endParaRPr lang="en-US" dirty="0"/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="" xmlns:a16="http://schemas.microsoft.com/office/drawing/2014/main" id="{E0C62135-1668-EB4D-98C9-6B03708DE6B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457452" y="891908"/>
              <a:ext cx="0" cy="1239292"/>
            </a:xfrm>
            <a:prstGeom prst="line">
              <a:avLst/>
            </a:prstGeom>
            <a:ln w="12700">
              <a:solidFill>
                <a:srgbClr val="FAA31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96467E7C-5BCC-D448-9715-D62570D4E266}"/>
              </a:ext>
            </a:extLst>
          </p:cNvPr>
          <p:cNvGrpSpPr/>
          <p:nvPr userDrawn="1"/>
        </p:nvGrpSpPr>
        <p:grpSpPr>
          <a:xfrm>
            <a:off x="5842247" y="2799132"/>
            <a:ext cx="4537543" cy="1746504"/>
            <a:chOff x="5564400" y="2583642"/>
            <a:chExt cx="4537543" cy="1746504"/>
          </a:xfrm>
        </p:grpSpPr>
        <p:pic>
          <p:nvPicPr>
            <p:cNvPr id="14" name="Picture 13">
              <a:extLst>
                <a:ext uri="{FF2B5EF4-FFF2-40B4-BE49-F238E27FC236}">
                  <a16:creationId xmlns="" xmlns:a16="http://schemas.microsoft.com/office/drawing/2014/main" id="{74ABBAC2-2A3F-1E4C-AF76-DF1E029DF4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5564400" y="2583642"/>
              <a:ext cx="1746504" cy="1746504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C5309915-2B27-E242-BF12-41A526725AF7}"/>
                </a:ext>
              </a:extLst>
            </p:cNvPr>
            <p:cNvSpPr txBox="1"/>
            <p:nvPr userDrawn="1"/>
          </p:nvSpPr>
          <p:spPr>
            <a:xfrm>
              <a:off x="7112400" y="3153621"/>
              <a:ext cx="2776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kern="1200" dirty="0">
                  <a:solidFill>
                    <a:srgbClr val="A32035"/>
                  </a:solidFill>
                  <a:effectLst/>
                  <a:latin typeface="Trebuchet MS" panose="020B0703020202090204" pitchFamily="34" charset="0"/>
                  <a:ea typeface="+mn-ea"/>
                  <a:cs typeface="+mn-cs"/>
                </a:rPr>
                <a:t>Bureau of Engineering</a:t>
              </a:r>
              <a:endParaRPr lang="en-US" sz="1800" kern="1200" dirty="0">
                <a:solidFill>
                  <a:srgbClr val="A32035"/>
                </a:solidFill>
                <a:effectLst/>
                <a:latin typeface="Trebuchet MS" panose="020B0703020202090204" pitchFamily="34" charset="0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F99D8DD8-A491-EC46-B6BF-2990746C3F08}"/>
                </a:ext>
              </a:extLst>
            </p:cNvPr>
            <p:cNvSpPr txBox="1"/>
            <p:nvPr userDrawn="1"/>
          </p:nvSpPr>
          <p:spPr>
            <a:xfrm>
              <a:off x="7112400" y="3603853"/>
              <a:ext cx="2989543" cy="27146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sz="1400" b="1" kern="1200" dirty="0">
                  <a:solidFill>
                    <a:schemeClr val="tx1"/>
                  </a:solidFill>
                  <a:effectLst/>
                  <a:latin typeface="Trebuchet MS" panose="020B0703020202090204" pitchFamily="34" charset="0"/>
                  <a:ea typeface="+mn-ea"/>
                  <a:cs typeface="+mn-cs"/>
                </a:rPr>
                <a:t>General Inquiries: </a:t>
              </a:r>
              <a:r>
                <a:rPr lang="en-US" sz="1400" kern="1200" dirty="0">
                  <a:solidFill>
                    <a:schemeClr val="tx1"/>
                  </a:solidFill>
                  <a:effectLst/>
                  <a:latin typeface="Trebuchet MS" panose="020B0703020202090204" pitchFamily="34" charset="0"/>
                  <a:ea typeface="+mn-ea"/>
                  <a:cs typeface="+mn-cs"/>
                </a:rPr>
                <a:t>(410) 222-7500</a:t>
              </a:r>
            </a:p>
            <a:p>
              <a:endParaRPr lang="en-US" dirty="0"/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="" xmlns:a16="http://schemas.microsoft.com/office/drawing/2014/main" id="{0BBCCDE4-4F30-FC49-93B7-D3FFF7CF4DC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019052" y="3090854"/>
              <a:ext cx="0" cy="926746"/>
            </a:xfrm>
            <a:prstGeom prst="line">
              <a:avLst/>
            </a:prstGeom>
            <a:ln w="12700">
              <a:solidFill>
                <a:srgbClr val="A320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3755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E41E293-36DA-864A-963A-A2EBB44358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B9BF496-9878-AF49-92D8-A899595B458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40250" y="427635"/>
            <a:ext cx="4256617" cy="16119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63A4991-3E06-DE4A-8D35-4D4AEA96D761}"/>
              </a:ext>
            </a:extLst>
          </p:cNvPr>
          <p:cNvSpPr txBox="1"/>
          <p:nvPr userDrawn="1"/>
        </p:nvSpPr>
        <p:spPr>
          <a:xfrm>
            <a:off x="2012549" y="6061552"/>
            <a:ext cx="98808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1" kern="120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  <a:ea typeface="+mn-ea"/>
                <a:cs typeface="+mn-cs"/>
              </a:rPr>
              <a:t>DPWandYOU.com</a:t>
            </a:r>
            <a:r>
              <a:rPr lang="en-US" sz="1400" b="1" kern="1200" dirty="0">
                <a:solidFill>
                  <a:schemeClr val="bg1"/>
                </a:solidFill>
                <a:effectLst/>
                <a:latin typeface="Trebuchet MS" panose="020B0703020202090204" pitchFamily="34" charset="0"/>
                <a:ea typeface="+mn-ea"/>
                <a:cs typeface="+mn-cs"/>
              </a:rPr>
              <a:t> | </a:t>
            </a:r>
            <a:r>
              <a:rPr lang="en-US" sz="1400" b="1" i="1" kern="1200" dirty="0">
                <a:solidFill>
                  <a:schemeClr val="bg1"/>
                </a:solidFill>
                <a:effectLst/>
                <a:latin typeface="Trebuchet MS" panose="020B0703020202090204" pitchFamily="34" charset="0"/>
                <a:ea typeface="+mn-ea"/>
                <a:cs typeface="+mn-cs"/>
              </a:rPr>
              <a:t>Making a difference, together</a:t>
            </a:r>
            <a:endParaRPr lang="en-US" sz="1400" b="0" i="1" dirty="0">
              <a:solidFill>
                <a:schemeClr val="bg1"/>
              </a:solidFill>
              <a:latin typeface="Trebuchet MS" panose="020B070302020209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892C176-3D5B-134B-8866-1B4B9C72BFA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40251" y="5429956"/>
            <a:ext cx="1161692" cy="132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71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A15A224-A668-7841-B99B-51D9FDB6EF0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935845E0-F79E-D44D-9213-0F1E3B4945FC}"/>
              </a:ext>
            </a:extLst>
          </p:cNvPr>
          <p:cNvSpPr txBox="1"/>
          <p:nvPr userDrawn="1"/>
        </p:nvSpPr>
        <p:spPr>
          <a:xfrm>
            <a:off x="2012549" y="6061552"/>
            <a:ext cx="98808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1" kern="120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  <a:ea typeface="+mn-ea"/>
                <a:cs typeface="+mn-cs"/>
              </a:rPr>
              <a:t>DPWandYOU.com</a:t>
            </a:r>
            <a:r>
              <a:rPr lang="en-US" sz="1400" b="1" kern="1200" dirty="0">
                <a:solidFill>
                  <a:schemeClr val="bg1"/>
                </a:solidFill>
                <a:effectLst/>
                <a:latin typeface="Trebuchet MS" panose="020B0703020202090204" pitchFamily="34" charset="0"/>
                <a:ea typeface="+mn-ea"/>
                <a:cs typeface="+mn-cs"/>
              </a:rPr>
              <a:t> | </a:t>
            </a:r>
            <a:r>
              <a:rPr lang="en-US" sz="1400" b="1" i="1" kern="1200" dirty="0">
                <a:solidFill>
                  <a:schemeClr val="bg1"/>
                </a:solidFill>
                <a:effectLst/>
                <a:latin typeface="Trebuchet MS" panose="020B0703020202090204" pitchFamily="34" charset="0"/>
                <a:ea typeface="+mn-ea"/>
                <a:cs typeface="+mn-cs"/>
              </a:rPr>
              <a:t>Making a difference, together</a:t>
            </a:r>
            <a:endParaRPr lang="en-US" sz="1400" b="0" i="1" dirty="0">
              <a:solidFill>
                <a:schemeClr val="bg1"/>
              </a:solidFill>
              <a:latin typeface="Trebuchet MS" panose="020B070302020209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FCD6BEA-A6AE-CC46-BA45-D124FC291CE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40251" y="5429956"/>
            <a:ext cx="1161692" cy="132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301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5" r:id="rId3"/>
    <p:sldLayoutId id="214748365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0E68BA7-0CBA-1340-A879-909853DB99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18333"/>
          <a:stretch/>
        </p:blipFill>
        <p:spPr>
          <a:xfrm>
            <a:off x="0" y="1257300"/>
            <a:ext cx="12192000" cy="5600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2242C01-B1C7-9A46-88D7-C8F2F0F38B27}"/>
              </a:ext>
            </a:extLst>
          </p:cNvPr>
          <p:cNvSpPr txBox="1"/>
          <p:nvPr userDrawn="1"/>
        </p:nvSpPr>
        <p:spPr>
          <a:xfrm>
            <a:off x="2012549" y="6061552"/>
            <a:ext cx="98808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1" kern="120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  <a:ea typeface="+mn-ea"/>
                <a:cs typeface="+mn-cs"/>
              </a:rPr>
              <a:t>DPWandYOU.com</a:t>
            </a:r>
            <a:r>
              <a:rPr lang="en-US" sz="1400" b="1" kern="1200" dirty="0">
                <a:solidFill>
                  <a:schemeClr val="bg1"/>
                </a:solidFill>
                <a:effectLst/>
                <a:latin typeface="Trebuchet MS" panose="020B0703020202090204" pitchFamily="34" charset="0"/>
                <a:ea typeface="+mn-ea"/>
                <a:cs typeface="+mn-cs"/>
              </a:rPr>
              <a:t> | </a:t>
            </a:r>
            <a:r>
              <a:rPr lang="en-US" sz="1400" b="1" i="1" kern="1200" dirty="0">
                <a:solidFill>
                  <a:schemeClr val="bg1"/>
                </a:solidFill>
                <a:effectLst/>
                <a:latin typeface="Trebuchet MS" panose="020B0703020202090204" pitchFamily="34" charset="0"/>
                <a:ea typeface="+mn-ea"/>
                <a:cs typeface="+mn-cs"/>
              </a:rPr>
              <a:t>Making a difference, together</a:t>
            </a:r>
            <a:endParaRPr lang="en-US" sz="1400" b="0" i="1" dirty="0">
              <a:solidFill>
                <a:schemeClr val="bg1"/>
              </a:solidFill>
              <a:latin typeface="Trebuchet MS" panose="020B070302020209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E11F544-33B0-F148-BF96-7A8526260B2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40251" y="5429956"/>
            <a:ext cx="1161692" cy="132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230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twitter.com/aacodpw?lang=en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hyperlink" Target="http://www.facebook.com/annearundeldpw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2236422sheri.lott@aacounty.or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E062045-DA99-CE46-B87B-4DA5D4E8F1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77108" y="2742609"/>
            <a:ext cx="9849079" cy="1216025"/>
          </a:xfrm>
        </p:spPr>
        <p:txBody>
          <a:bodyPr/>
          <a:lstStyle/>
          <a:p>
            <a:r>
              <a:rPr lang="en-US" dirty="0"/>
              <a:t>BEAVER CREEK </a:t>
            </a:r>
            <a:r>
              <a:rPr lang="en-US" dirty="0" smtClean="0"/>
              <a:t>RESTORATION UPDATE</a:t>
            </a:r>
            <a:endParaRPr lang="en-US" dirty="0"/>
          </a:p>
          <a:p>
            <a:r>
              <a:rPr lang="en-US" sz="2800" dirty="0" smtClean="0"/>
              <a:t>CROFTON CIVIC ASSOCIATION</a:t>
            </a:r>
            <a:endParaRPr lang="en-US" sz="2800" dirty="0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0AF5EEB4-9FC2-0043-95D4-5ED5B6A281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928144" y="4543083"/>
            <a:ext cx="6335712" cy="868362"/>
          </a:xfrm>
        </p:spPr>
        <p:txBody>
          <a:bodyPr/>
          <a:lstStyle/>
          <a:p>
            <a:r>
              <a:rPr lang="en-US" dirty="0" smtClean="0"/>
              <a:t>August 27, 2025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859" y="4977264"/>
            <a:ext cx="2967493" cy="137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485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0" y="228544"/>
            <a:ext cx="8763000" cy="9906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latin typeface="Trebuchet MS" panose="020B0603020202020204" pitchFamily="34" charset="0"/>
              </a:rPr>
              <a:t>Results from a Similar Restoration Site</a:t>
            </a:r>
            <a:endParaRPr lang="en-US" sz="3200" b="1" dirty="0">
              <a:latin typeface="Trebuchet MS" panose="020B0603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21478" y="5604323"/>
            <a:ext cx="8464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Data not typically collected in year 1, sites are selected – similar restored site results 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707409" y="1147739"/>
            <a:ext cx="6096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u="sng" dirty="0" smtClean="0">
                <a:solidFill>
                  <a:srgbClr val="222222"/>
                </a:solidFill>
                <a:latin typeface="Arial" panose="020B0604020202020204" pitchFamily="34" charset="0"/>
              </a:rPr>
              <a:t>Mill Creek Observations in </a:t>
            </a:r>
            <a:r>
              <a:rPr lang="en-US" u="sng" dirty="0">
                <a:solidFill>
                  <a:srgbClr val="222222"/>
                </a:solidFill>
                <a:latin typeface="Arial" panose="020B0604020202020204" pitchFamily="34" charset="0"/>
              </a:rPr>
              <a:t>2022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:</a:t>
            </a:r>
          </a:p>
          <a:p>
            <a:r>
              <a:rPr lang="en-US" u="sng" dirty="0">
                <a:solidFill>
                  <a:srgbClr val="222222"/>
                </a:solidFill>
                <a:latin typeface="Arial" panose="020B0604020202020204" pitchFamily="34" charset="0"/>
              </a:rPr>
              <a:t>MC-01:  Located in the restoration project</a:t>
            </a:r>
          </a:p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Species observed:</a:t>
            </a:r>
          </a:p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Brown Bullhead</a:t>
            </a:r>
          </a:p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American Eel</a:t>
            </a:r>
          </a:p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Pumpkinseed</a:t>
            </a:r>
          </a:p>
          <a:p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</a:rPr>
              <a:t>Mummichog</a:t>
            </a:r>
            <a:endParaRPr lang="en-US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Golden Shiner</a:t>
            </a:r>
          </a:p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Eastern </a:t>
            </a:r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</a:rPr>
              <a:t>Mudminnow</a:t>
            </a:r>
            <a:endParaRPr lang="en-US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Banded Killifish</a:t>
            </a:r>
          </a:p>
          <a:p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</a:rPr>
              <a:t>Spottail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 Shiner</a:t>
            </a:r>
          </a:p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Eastern </a:t>
            </a:r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</a:rPr>
              <a:t>Mosquitofish</a:t>
            </a:r>
            <a:endParaRPr lang="en-US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Chain Pickerel</a:t>
            </a:r>
          </a:p>
          <a:p>
            <a:r>
              <a:rPr lang="en-US" b="1" dirty="0">
                <a:solidFill>
                  <a:srgbClr val="222222"/>
                </a:solidFill>
                <a:latin typeface="Arial" panose="020B0604020202020204" pitchFamily="34" charset="0"/>
              </a:rPr>
              <a:t>FIBI = 3.33</a:t>
            </a:r>
            <a:endParaRPr lang="en-US" b="1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96000" y="1766852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u="sng" dirty="0" smtClean="0"/>
              <a:t>MC-01 Fish Index of Biotic Integrity (FIBI) SCORES </a:t>
            </a:r>
            <a:endParaRPr lang="en-US" b="1" u="sng" dirty="0"/>
          </a:p>
          <a:p>
            <a:r>
              <a:rPr lang="en-US" dirty="0" smtClean="0"/>
              <a:t>2020 - 3.00 (Fair) with </a:t>
            </a:r>
            <a:r>
              <a:rPr lang="en-US" dirty="0"/>
              <a:t>9 species </a:t>
            </a:r>
            <a:r>
              <a:rPr lang="en-US" dirty="0" smtClean="0"/>
              <a:t>observed</a:t>
            </a:r>
          </a:p>
          <a:p>
            <a:r>
              <a:rPr lang="en-US" dirty="0" smtClean="0"/>
              <a:t>2018 - 2.33 (</a:t>
            </a:r>
            <a:r>
              <a:rPr lang="en-US" dirty="0"/>
              <a:t>Poor</a:t>
            </a:r>
            <a:r>
              <a:rPr lang="en-US" dirty="0" smtClean="0"/>
              <a:t>)</a:t>
            </a:r>
          </a:p>
          <a:p>
            <a:r>
              <a:rPr lang="en-US" dirty="0" smtClean="0"/>
              <a:t>2016 - 2.67 </a:t>
            </a:r>
            <a:r>
              <a:rPr lang="en-US" dirty="0"/>
              <a:t>(</a:t>
            </a:r>
            <a:r>
              <a:rPr lang="en-US" dirty="0" smtClean="0"/>
              <a:t>Poor)</a:t>
            </a:r>
          </a:p>
          <a:p>
            <a:r>
              <a:rPr lang="en-US" dirty="0" smtClean="0"/>
              <a:t>2015 - 3.00 </a:t>
            </a:r>
            <a:r>
              <a:rPr lang="en-US" dirty="0"/>
              <a:t>(</a:t>
            </a:r>
            <a:r>
              <a:rPr lang="en-US" dirty="0" smtClean="0"/>
              <a:t>Fair)</a:t>
            </a:r>
          </a:p>
          <a:p>
            <a:endParaRPr lang="en-US" dirty="0"/>
          </a:p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203" y="3652260"/>
            <a:ext cx="2654448" cy="1867594"/>
          </a:xfrm>
          <a:prstGeom prst="rect">
            <a:avLst/>
          </a:prstGeom>
        </p:spPr>
      </p:pic>
      <p:pic>
        <p:nvPicPr>
          <p:cNvPr id="1026" name="Picture 2" descr="Workers in stream collecting sampl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6466" y="3390251"/>
            <a:ext cx="4732451" cy="2129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8879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0" y="238992"/>
            <a:ext cx="8763000" cy="9906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latin typeface="Trebuchet MS" panose="020B0603020202020204" pitchFamily="34" charset="0"/>
              </a:rPr>
              <a:t>Broad Creek– During /after construction</a:t>
            </a:r>
            <a:endParaRPr lang="en-US" sz="3200" b="1" dirty="0">
              <a:latin typeface="Trebuchet MS" panose="020B0603020202020204" pitchFamily="34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292811" y="5578832"/>
            <a:ext cx="352578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b="1" dirty="0" smtClean="0"/>
              <a:t>View from valley wide structure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300563" y="5578832"/>
            <a:ext cx="352578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b="1" dirty="0" smtClean="0"/>
              <a:t>Entrance and grade control structure	</a:t>
            </a:r>
            <a:endParaRPr lang="en-US" sz="12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563" y="968991"/>
            <a:ext cx="3413646" cy="45515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376" y="966338"/>
            <a:ext cx="3415636" cy="4554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853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0" y="238992"/>
            <a:ext cx="8763000" cy="9906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latin typeface="Trebuchet MS" panose="020B0603020202020204" pitchFamily="34" charset="0"/>
              </a:rPr>
              <a:t>Broad Creek– Post restoration</a:t>
            </a:r>
            <a:endParaRPr lang="en-US" sz="3200" b="1" dirty="0">
              <a:latin typeface="Trebuchet MS" panose="020B0603020202020204" pitchFamily="34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134671" y="5567567"/>
            <a:ext cx="352578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b="1" dirty="0" smtClean="0"/>
              <a:t>Post –Restoration After 1 growing season</a:t>
            </a:r>
            <a:endParaRPr lang="en-US" sz="12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408" y="1300918"/>
            <a:ext cx="5559188" cy="41693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32" y="1290360"/>
            <a:ext cx="5587345" cy="4190509"/>
          </a:xfrm>
          <a:prstGeom prst="rect">
            <a:avLst/>
          </a:prstGeom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797287" y="5553999"/>
            <a:ext cx="352578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b="1" dirty="0" smtClean="0"/>
              <a:t>Post –Restoration After 1 growing season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2428819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0154" y="272242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latin typeface="Trebuchet MS" panose="020B0603020202020204" pitchFamily="34" charset="0"/>
              </a:rPr>
              <a:t>Project Timeline - Phase 2 </a:t>
            </a:r>
            <a:endParaRPr lang="en-US" sz="3200" b="1" dirty="0">
              <a:latin typeface="Trebuchet MS" panose="020B0603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62500" lnSpcReduction="20000"/>
          </a:bodyPr>
          <a:lstStyle/>
          <a:p>
            <a:fld id="{2E767A99-5713-4A31-93A9-011D7E6B131E}" type="slidenum">
              <a:rPr lang="en-US" smtClean="0"/>
              <a:t>13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0640" y="967382"/>
            <a:ext cx="9898380" cy="4038600"/>
          </a:xfrm>
        </p:spPr>
        <p:txBody>
          <a:bodyPr>
            <a:noAutofit/>
          </a:bodyPr>
          <a:lstStyle/>
          <a:p>
            <a:r>
              <a:rPr lang="en-US" sz="2400" dirty="0"/>
              <a:t>Design has been completed</a:t>
            </a:r>
          </a:p>
          <a:p>
            <a:r>
              <a:rPr lang="en-US" sz="2400" dirty="0"/>
              <a:t>Floodplain Easements Crofton Civic Association </a:t>
            </a:r>
          </a:p>
          <a:p>
            <a:r>
              <a:rPr lang="en-US" sz="2400" dirty="0"/>
              <a:t>Ongoing Coordination with BGE for Pole access and relocation</a:t>
            </a:r>
          </a:p>
          <a:p>
            <a:r>
              <a:rPr lang="en-US" sz="2400" dirty="0"/>
              <a:t>Submit for State and Federal Permits  - June 2025</a:t>
            </a:r>
          </a:p>
          <a:p>
            <a:r>
              <a:rPr lang="en-US" sz="2400" dirty="0"/>
              <a:t>Submit for County Grading Permit – June 2025</a:t>
            </a:r>
          </a:p>
          <a:p>
            <a:r>
              <a:rPr lang="en-US" sz="2400" dirty="0"/>
              <a:t>Contractor Bid &amp; Award – 6 months duration – </a:t>
            </a:r>
            <a:r>
              <a:rPr lang="en-US" sz="2400" dirty="0" err="1"/>
              <a:t>est</a:t>
            </a:r>
            <a:r>
              <a:rPr lang="en-US" sz="2400" dirty="0"/>
              <a:t> January 2026</a:t>
            </a:r>
          </a:p>
          <a:p>
            <a:r>
              <a:rPr lang="en-US" sz="2400" dirty="0"/>
              <a:t>Construction duration BGE pole relocation – 6 months</a:t>
            </a:r>
          </a:p>
          <a:p>
            <a:r>
              <a:rPr lang="en-US" sz="2400" dirty="0"/>
              <a:t>Construction duration expected – 4 months – </a:t>
            </a:r>
            <a:r>
              <a:rPr lang="en-US" sz="2400" dirty="0" err="1"/>
              <a:t>est</a:t>
            </a:r>
            <a:r>
              <a:rPr lang="en-US" sz="2400" dirty="0"/>
              <a:t>- July 2026</a:t>
            </a:r>
          </a:p>
          <a:p>
            <a:r>
              <a:rPr lang="en-US" sz="2400" dirty="0"/>
              <a:t>Additional mailings will be sent to residents as construction gets closer</a:t>
            </a:r>
          </a:p>
          <a:p>
            <a:pPr marL="0" indent="0">
              <a:buNone/>
            </a:pP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519836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5AAFC68B-AF59-BD4D-9C23-AD5A246DE898}"/>
              </a:ext>
            </a:extLst>
          </p:cNvPr>
          <p:cNvGrpSpPr/>
          <p:nvPr/>
        </p:nvGrpSpPr>
        <p:grpSpPr>
          <a:xfrm>
            <a:off x="2264346" y="4847481"/>
            <a:ext cx="7223781" cy="511709"/>
            <a:chOff x="2090291" y="5052178"/>
            <a:chExt cx="7223781" cy="511709"/>
          </a:xfrm>
        </p:grpSpPr>
        <p:grpSp>
          <p:nvGrpSpPr>
            <p:cNvPr id="6" name="Group 5">
              <a:extLst>
                <a:ext uri="{FF2B5EF4-FFF2-40B4-BE49-F238E27FC236}">
                  <a16:creationId xmlns="" xmlns:a16="http://schemas.microsoft.com/office/drawing/2014/main" id="{7FA05589-0278-5C48-9B9E-1403B935640E}"/>
                </a:ext>
              </a:extLst>
            </p:cNvPr>
            <p:cNvGrpSpPr/>
            <p:nvPr userDrawn="1"/>
          </p:nvGrpSpPr>
          <p:grpSpPr>
            <a:xfrm>
              <a:off x="7410874" y="5052178"/>
              <a:ext cx="1903198" cy="511709"/>
              <a:chOff x="5887108" y="4952727"/>
              <a:chExt cx="1903198" cy="511709"/>
            </a:xfrm>
          </p:grpSpPr>
          <p:sp>
            <p:nvSpPr>
              <p:cNvPr id="10" name="TextBox 9">
                <a:extLst>
                  <a:ext uri="{FF2B5EF4-FFF2-40B4-BE49-F238E27FC236}">
                    <a16:creationId xmlns="" xmlns:a16="http://schemas.microsoft.com/office/drawing/2014/main" id="{BCEA393F-E2EC-A046-8A73-063C14FDE2D5}"/>
                  </a:ext>
                </a:extLst>
              </p:cNvPr>
              <p:cNvSpPr txBox="1"/>
              <p:nvPr userDrawn="1"/>
            </p:nvSpPr>
            <p:spPr>
              <a:xfrm>
                <a:off x="6411768" y="5013969"/>
                <a:ext cx="1378538" cy="38922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800" b="0" dirty="0">
                    <a:solidFill>
                      <a:schemeClr val="bg1"/>
                    </a:solidFill>
                    <a:latin typeface="Trebuchet MS" panose="020B0703020202090204" pitchFamily="34" charset="0"/>
                    <a:hlinkClick r:id="rId2"/>
                  </a:rPr>
                  <a:t>@AACoDPW</a:t>
                </a:r>
                <a:endParaRPr lang="en-US" sz="1800" b="0" dirty="0">
                  <a:solidFill>
                    <a:schemeClr val="bg1"/>
                  </a:solidFill>
                  <a:latin typeface="Trebuchet MS" panose="020B0703020202090204" pitchFamily="34" charset="0"/>
                </a:endParaRPr>
              </a:p>
              <a:p>
                <a:endParaRPr lang="en-US" dirty="0"/>
              </a:p>
            </p:txBody>
          </p:sp>
          <p:pic>
            <p:nvPicPr>
              <p:cNvPr id="11" name="Picture 10">
                <a:extLst>
                  <a:ext uri="{FF2B5EF4-FFF2-40B4-BE49-F238E27FC236}">
                    <a16:creationId xmlns="" xmlns:a16="http://schemas.microsoft.com/office/drawing/2014/main" id="{59A16F2B-F200-AF46-922A-0AB5A47496A0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3"/>
              <a:srcRect l="29048" t="41778" r="56119" b="39622"/>
              <a:stretch/>
            </p:blipFill>
            <p:spPr>
              <a:xfrm>
                <a:off x="5887108" y="4952727"/>
                <a:ext cx="524660" cy="511709"/>
              </a:xfrm>
              <a:prstGeom prst="rect">
                <a:avLst/>
              </a:prstGeom>
            </p:spPr>
          </p:pic>
        </p:grpSp>
        <p:grpSp>
          <p:nvGrpSpPr>
            <p:cNvPr id="7" name="Group 6">
              <a:extLst>
                <a:ext uri="{FF2B5EF4-FFF2-40B4-BE49-F238E27FC236}">
                  <a16:creationId xmlns="" xmlns:a16="http://schemas.microsoft.com/office/drawing/2014/main" id="{AB780C62-DC78-1245-9682-5EEC4D69E2F9}"/>
                </a:ext>
              </a:extLst>
            </p:cNvPr>
            <p:cNvGrpSpPr/>
            <p:nvPr userDrawn="1"/>
          </p:nvGrpSpPr>
          <p:grpSpPr>
            <a:xfrm>
              <a:off x="2090291" y="5061102"/>
              <a:ext cx="5313140" cy="493861"/>
              <a:chOff x="2892632" y="4948133"/>
              <a:chExt cx="5313140" cy="493861"/>
            </a:xfrm>
          </p:grpSpPr>
          <p:sp>
            <p:nvSpPr>
              <p:cNvPr id="8" name="TextBox 7">
                <a:extLst>
                  <a:ext uri="{FF2B5EF4-FFF2-40B4-BE49-F238E27FC236}">
                    <a16:creationId xmlns="" xmlns:a16="http://schemas.microsoft.com/office/drawing/2014/main" id="{BCB9CADC-0A26-CF4C-A156-2A7D20CB8A93}"/>
                  </a:ext>
                </a:extLst>
              </p:cNvPr>
              <p:cNvSpPr txBox="1"/>
              <p:nvPr userDrawn="1"/>
            </p:nvSpPr>
            <p:spPr>
              <a:xfrm>
                <a:off x="3420070" y="5000451"/>
                <a:ext cx="4785702" cy="38922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800" b="0" dirty="0">
                    <a:solidFill>
                      <a:schemeClr val="bg1"/>
                    </a:solidFill>
                    <a:latin typeface="Trebuchet MS" panose="020B0703020202090204" pitchFamily="34" charset="0"/>
                    <a:hlinkClick r:id="rId4"/>
                  </a:rPr>
                  <a:t>www.facebook.com/</a:t>
                </a:r>
                <a:r>
                  <a:rPr lang="en-US" sz="1800" b="0">
                    <a:solidFill>
                      <a:schemeClr val="bg1"/>
                    </a:solidFill>
                    <a:latin typeface="Trebuchet MS" panose="020B0703020202090204" pitchFamily="34" charset="0"/>
                    <a:hlinkClick r:id="rId4"/>
                  </a:rPr>
                  <a:t>annearundeldpw</a:t>
                </a:r>
                <a:endParaRPr lang="en-US" sz="1800" b="0" dirty="0">
                  <a:solidFill>
                    <a:schemeClr val="bg1"/>
                  </a:solidFill>
                  <a:latin typeface="Trebuchet MS" panose="020B0703020202090204" pitchFamily="34" charset="0"/>
                </a:endParaRPr>
              </a:p>
              <a:p>
                <a:endParaRPr lang="en-US" dirty="0"/>
              </a:p>
            </p:txBody>
          </p:sp>
          <p:pic>
            <p:nvPicPr>
              <p:cNvPr id="9" name="Picture 8">
                <a:extLst>
                  <a:ext uri="{FF2B5EF4-FFF2-40B4-BE49-F238E27FC236}">
                    <a16:creationId xmlns="" xmlns:a16="http://schemas.microsoft.com/office/drawing/2014/main" id="{0634D11F-CE73-9A42-B578-9E5DFC86F6BF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3"/>
              <a:srcRect l="14352" t="41902" r="70947" b="40147"/>
              <a:stretch/>
            </p:blipFill>
            <p:spPr>
              <a:xfrm>
                <a:off x="2892632" y="4948133"/>
                <a:ext cx="519995" cy="493861"/>
              </a:xfrm>
              <a:prstGeom prst="rect">
                <a:avLst/>
              </a:prstGeom>
            </p:spPr>
          </p:pic>
        </p:grp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0595" y="270048"/>
            <a:ext cx="10020300" cy="4586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804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94855"/>
            <a:ext cx="10871200" cy="990600"/>
          </a:xfrm>
        </p:spPr>
        <p:txBody>
          <a:bodyPr/>
          <a:lstStyle/>
          <a:p>
            <a:r>
              <a:rPr lang="en-US" sz="3200" b="1" dirty="0" smtClean="0">
                <a:latin typeface="Trebuchet MS" panose="020B0603020202020204" pitchFamily="34" charset="0"/>
              </a:rPr>
              <a:t>Questions and Discussion</a:t>
            </a:r>
            <a:endParaRPr lang="en-US" sz="3200" b="1" dirty="0">
              <a:latin typeface="Trebuchet MS" panose="020B0603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00400" y="2286000"/>
            <a:ext cx="5334000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Nasrin M. Dahlgren</a:t>
            </a:r>
          </a:p>
          <a:p>
            <a:r>
              <a:rPr lang="en-US" dirty="0" smtClean="0"/>
              <a:t>Senior Project </a:t>
            </a:r>
            <a:r>
              <a:rPr lang="en-US" dirty="0"/>
              <a:t>Manager</a:t>
            </a:r>
          </a:p>
          <a:p>
            <a:r>
              <a:rPr lang="en-US" dirty="0"/>
              <a:t>Watershed Protection and Restoration Program</a:t>
            </a:r>
          </a:p>
          <a:p>
            <a:r>
              <a:rPr lang="en-US" dirty="0"/>
              <a:t>Anne Arundel County Department of Public Works</a:t>
            </a:r>
          </a:p>
          <a:p>
            <a:r>
              <a:rPr lang="en-US" dirty="0"/>
              <a:t>2662 Riva Road, MS-7217</a:t>
            </a:r>
          </a:p>
          <a:p>
            <a:r>
              <a:rPr lang="en-US" dirty="0"/>
              <a:t>Annapolis, MD 21401</a:t>
            </a:r>
          </a:p>
          <a:p>
            <a:r>
              <a:rPr lang="en-US" dirty="0"/>
              <a:t>(410) 222-4824</a:t>
            </a:r>
          </a:p>
          <a:p>
            <a:r>
              <a:rPr lang="en-US" dirty="0">
                <a:hlinkClick r:id="rId3"/>
              </a:rPr>
              <a:t>pwdahl39@aacounty.org</a:t>
            </a:r>
            <a:endParaRPr lang="en-US" dirty="0"/>
          </a:p>
          <a:p>
            <a:endParaRPr lang="en-US" dirty="0"/>
          </a:p>
          <a:p>
            <a:r>
              <a:rPr lang="en-US" dirty="0"/>
              <a:t>www.aarivers.org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515" y="4040326"/>
            <a:ext cx="284988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254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Topics to be addressed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000" dirty="0" smtClean="0"/>
              <a:t>Would </a:t>
            </a:r>
            <a:r>
              <a:rPr lang="en-US" sz="2000" dirty="0"/>
              <a:t>like concrete evidence and details on additional plantings on Route 3 </a:t>
            </a:r>
            <a:r>
              <a:rPr lang="en-US" sz="2000" dirty="0" smtClean="0"/>
              <a:t>side.</a:t>
            </a:r>
          </a:p>
          <a:p>
            <a:r>
              <a:rPr lang="en-US" sz="2000" dirty="0"/>
              <a:t>Additional concerns on scope of work and the negative impact of tree clearing - are there any alternatives beyond what was designed and proposed to Crofton Civic Association</a:t>
            </a:r>
            <a:r>
              <a:rPr lang="en-US" sz="2000" dirty="0" smtClean="0"/>
              <a:t>?</a:t>
            </a:r>
          </a:p>
          <a:p>
            <a:r>
              <a:rPr lang="en-US" sz="2000" dirty="0"/>
              <a:t>Is there a less invasive design? There has been significant erosion as a result of restoration work along Crofton Tributary, which the County has had to repair. </a:t>
            </a:r>
            <a:endParaRPr lang="en-US" sz="2000" dirty="0" smtClean="0"/>
          </a:p>
          <a:p>
            <a:r>
              <a:rPr lang="en-US" sz="2000" dirty="0"/>
              <a:t>Can less tree clearing occur</a:t>
            </a:r>
            <a:r>
              <a:rPr lang="en-US" sz="2000" dirty="0" smtClean="0"/>
              <a:t>?</a:t>
            </a:r>
          </a:p>
          <a:p>
            <a:r>
              <a:rPr lang="en-US" sz="2000" dirty="0"/>
              <a:t>Are additional restoration measures taken on the downstream side of Route 3? Can the work take place there on County property instead of this location</a:t>
            </a:r>
            <a:r>
              <a:rPr lang="en-US" sz="2000" dirty="0" smtClean="0"/>
              <a:t>?</a:t>
            </a:r>
          </a:p>
          <a:p>
            <a:r>
              <a:rPr lang="en-US" sz="2000" dirty="0"/>
              <a:t>Are there any data acquired from the Phase 1 restoration showing improvements as a result of construction?</a:t>
            </a:r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/>
            </a:r>
            <a:br>
              <a:rPr lang="en-US" sz="2000" dirty="0"/>
            </a:br>
            <a:endParaRPr lang="en-US" sz="20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14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0" y="228544"/>
            <a:ext cx="8763000" cy="9906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latin typeface="Trebuchet MS" panose="020B0603020202020204" pitchFamily="34" charset="0"/>
              </a:rPr>
              <a:t>Existing Conditions </a:t>
            </a:r>
            <a:endParaRPr lang="en-US" sz="3200" b="1" dirty="0">
              <a:latin typeface="Trebuchet MS" panose="020B0603020202020204" pitchFamily="34" charset="0"/>
            </a:endParaRPr>
          </a:p>
        </p:txBody>
      </p:sp>
      <p:sp>
        <p:nvSpPr>
          <p:cNvPr id="9" name="TextBox 11"/>
          <p:cNvSpPr txBox="1">
            <a:spLocks noChangeArrowheads="1"/>
          </p:cNvSpPr>
          <p:nvPr/>
        </p:nvSpPr>
        <p:spPr bwMode="auto">
          <a:xfrm>
            <a:off x="1800545" y="5224003"/>
            <a:ext cx="322021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b="1" dirty="0" smtClean="0"/>
              <a:t>Exposed sewer infrastructure</a:t>
            </a:r>
            <a:endParaRPr lang="en-US" sz="1200" dirty="0"/>
          </a:p>
        </p:txBody>
      </p:sp>
      <p:sp>
        <p:nvSpPr>
          <p:cNvPr id="10" name="TextBox 11"/>
          <p:cNvSpPr txBox="1">
            <a:spLocks noChangeArrowheads="1"/>
          </p:cNvSpPr>
          <p:nvPr/>
        </p:nvSpPr>
        <p:spPr bwMode="auto">
          <a:xfrm>
            <a:off x="6599194" y="5221378"/>
            <a:ext cx="289282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b="1" dirty="0" smtClean="0"/>
              <a:t>Eroding Bank – Overhead electric pole</a:t>
            </a:r>
            <a:endParaRPr lang="en-US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48" y="1229593"/>
            <a:ext cx="5064397" cy="379829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346" y="1270804"/>
            <a:ext cx="5009449" cy="375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894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0" y="228544"/>
            <a:ext cx="8763000" cy="9906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latin typeface="Trebuchet MS" panose="020B0603020202020204" pitchFamily="34" charset="0"/>
              </a:rPr>
              <a:t>Existing Conditions </a:t>
            </a:r>
            <a:endParaRPr lang="en-US" sz="3200" b="1" dirty="0">
              <a:latin typeface="Trebuchet MS" panose="020B0603020202020204" pitchFamily="34" charset="0"/>
            </a:endParaRPr>
          </a:p>
        </p:txBody>
      </p:sp>
      <p:sp>
        <p:nvSpPr>
          <p:cNvPr id="9" name="TextBox 11"/>
          <p:cNvSpPr txBox="1">
            <a:spLocks noChangeArrowheads="1"/>
          </p:cNvSpPr>
          <p:nvPr/>
        </p:nvSpPr>
        <p:spPr bwMode="auto">
          <a:xfrm>
            <a:off x="742843" y="5221377"/>
            <a:ext cx="322021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b="1" dirty="0" smtClean="0"/>
              <a:t>Bank erosion</a:t>
            </a:r>
            <a:endParaRPr lang="en-US" sz="1200" dirty="0"/>
          </a:p>
        </p:txBody>
      </p:sp>
      <p:sp>
        <p:nvSpPr>
          <p:cNvPr id="10" name="TextBox 11"/>
          <p:cNvSpPr txBox="1">
            <a:spLocks noChangeArrowheads="1"/>
          </p:cNvSpPr>
          <p:nvPr/>
        </p:nvSpPr>
        <p:spPr bwMode="auto">
          <a:xfrm>
            <a:off x="6121522" y="5221378"/>
            <a:ext cx="289282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b="1" dirty="0" smtClean="0"/>
              <a:t>Bank erosion</a:t>
            </a:r>
            <a:endParaRPr lang="en-US" sz="1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9357" y="1317221"/>
            <a:ext cx="4346812" cy="32601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39620" y="1295329"/>
            <a:ext cx="4371832" cy="327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166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0723"/>
            <a:ext cx="12192000" cy="61256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08844"/>
            <a:ext cx="5506218" cy="1152686"/>
          </a:xfrm>
          <a:prstGeom prst="rect">
            <a:avLst/>
          </a:prstGeom>
        </p:spPr>
      </p:pic>
      <p:sp>
        <p:nvSpPr>
          <p:cNvPr id="15" name="Text Placeholder 1"/>
          <p:cNvSpPr txBox="1">
            <a:spLocks/>
          </p:cNvSpPr>
          <p:nvPr/>
        </p:nvSpPr>
        <p:spPr>
          <a:xfrm>
            <a:off x="0" y="198262"/>
            <a:ext cx="5581934" cy="50958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 smtClean="0"/>
              <a:t>Plantings and Plan Overview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43926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7014"/>
            <a:ext cx="12192000" cy="58503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27509"/>
            <a:ext cx="3743847" cy="1038370"/>
          </a:xfrm>
          <a:prstGeom prst="rect">
            <a:avLst/>
          </a:prstGeom>
        </p:spPr>
      </p:pic>
      <p:sp>
        <p:nvSpPr>
          <p:cNvPr id="8" name="Text Placeholder 1"/>
          <p:cNvSpPr txBox="1">
            <a:spLocks/>
          </p:cNvSpPr>
          <p:nvPr/>
        </p:nvSpPr>
        <p:spPr>
          <a:xfrm>
            <a:off x="-2465" y="122703"/>
            <a:ext cx="3746312" cy="50958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 smtClean="0"/>
              <a:t>Tree Retention Areas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105629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659" y="68239"/>
            <a:ext cx="11017364" cy="6858000"/>
          </a:xfrm>
          <a:prstGeom prst="rect">
            <a:avLst/>
          </a:prstGeom>
        </p:spPr>
      </p:pic>
      <p:sp>
        <p:nvSpPr>
          <p:cNvPr id="3" name="Text Placeholder 1"/>
          <p:cNvSpPr txBox="1">
            <a:spLocks/>
          </p:cNvSpPr>
          <p:nvPr/>
        </p:nvSpPr>
        <p:spPr>
          <a:xfrm>
            <a:off x="68237" y="0"/>
            <a:ext cx="7171899" cy="50958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 smtClean="0"/>
              <a:t>Are there Alternatives? 2D Model Results 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39438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710"/>
            <a:ext cx="11822688" cy="6858000"/>
          </a:xfrm>
          <a:prstGeom prst="rect">
            <a:avLst/>
          </a:prstGeom>
        </p:spPr>
      </p:pic>
      <p:sp>
        <p:nvSpPr>
          <p:cNvPr id="4" name="Text Placeholder 1"/>
          <p:cNvSpPr txBox="1">
            <a:spLocks/>
          </p:cNvSpPr>
          <p:nvPr/>
        </p:nvSpPr>
        <p:spPr>
          <a:xfrm>
            <a:off x="0" y="0"/>
            <a:ext cx="7171899" cy="50958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 smtClean="0"/>
              <a:t>Are there Alternatives? 2D Model Results 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7450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latin typeface="Trebuchet MS" panose="020B0603020202020204" pitchFamily="34" charset="0"/>
              </a:rPr>
              <a:t>Easement location (floodplain and access – Revised)</a:t>
            </a:r>
            <a:endParaRPr lang="en-US" sz="3200" b="1" dirty="0">
              <a:latin typeface="Trebuchet MS" panose="020B0603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715" y="888340"/>
            <a:ext cx="8647398" cy="5915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46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itle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End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B43522553E27444A8295925F2BCD5D8" ma:contentTypeVersion="4" ma:contentTypeDescription="Create a new document." ma:contentTypeScope="" ma:versionID="e8c54a07f3c3bc165ce2393dfbb4638e">
  <xsd:schema xmlns:xsd="http://www.w3.org/2001/XMLSchema" xmlns:xs="http://www.w3.org/2001/XMLSchema" xmlns:p="http://schemas.microsoft.com/office/2006/metadata/properties" xmlns:ns1="89058873-0b10-453a-bc46-ff9ee310c3cc" targetNamespace="http://schemas.microsoft.com/office/2006/metadata/properties" ma:root="true" ma:fieldsID="c7790753461f29fca9f1cda54d4d0a10" ns1:_="">
    <xsd:import namespace="89058873-0b10-453a-bc46-ff9ee310c3cc"/>
    <xsd:element name="properties">
      <xsd:complexType>
        <xsd:sequence>
          <xsd:element name="documentManagement">
            <xsd:complexType>
              <xsd:all>
                <xsd:element ref="ns1:Description0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058873-0b10-453a-bc46-ff9ee310c3cc" elementFormDefault="qualified">
    <xsd:import namespace="http://schemas.microsoft.com/office/2006/documentManagement/types"/>
    <xsd:import namespace="http://schemas.microsoft.com/office/infopath/2007/PartnerControls"/>
    <xsd:element name="Description0" ma:index="0" nillable="true" ma:displayName="Description" ma:internalName="Description0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5" ma:displayName="Content Type"/>
        <xsd:element ref="dc:title" minOccurs="0" maxOccurs="1" ma:index="2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Nintex conditional workflow start</Name>
    <Synchronization>Synchronous</Synchronization>
    <Type>10001</Type>
    <SequenceNumber>50000</SequenceNumber>
    <Assembly>Nintex.Workflow, Version=1.0.0.0, Culture=neutral, PublicKeyToken=913f6bae0ca5ae12</Assembly>
    <Class>Nintex.Workflow.ConditionalWorkflowStartReceiver</Class>
    <Data>12/19/2013 6:35:19 PM</Data>
    <Filter/>
  </Receiver>
  <Receiver>
    <Name>Nintex conditional workflow start</Name>
    <Synchronization>Synchronous</Synchronization>
    <Type>10002</Type>
    <SequenceNumber>50000</SequenceNumber>
    <Assembly>Nintex.Workflow, Version=1.0.0.0, Culture=neutral, PublicKeyToken=913f6bae0ca5ae12</Assembly>
    <Class>Nintex.Workflow.ConditionalWorkflowStartReceiver</Class>
    <Data>12/19/2013 6:35:19 PM</Data>
    <Filter/>
  </Receiver>
  <Receiver>
    <Name>Nintex conditional workflow start</Name>
    <Synchronization>Synchronous</Synchronization>
    <Type>2</Type>
    <SequenceNumber>50000</SequenceNumber>
    <Assembly>Nintex.Workflow, Version=1.0.0.0, Culture=neutral, PublicKeyToken=913f6bae0ca5ae12</Assembly>
    <Class>Nintex.Workflow.ConditionalWorkflowStartReceiver</Class>
    <Data>12/19/2013 6:35:19 PM</Data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escription0 xmlns="89058873-0b10-453a-bc46-ff9ee310c3cc" xsi:nil="true"/>
  </documentManagement>
</p:properties>
</file>

<file path=customXml/itemProps1.xml><?xml version="1.0" encoding="utf-8"?>
<ds:datastoreItem xmlns:ds="http://schemas.openxmlformats.org/officeDocument/2006/customXml" ds:itemID="{3C53ACE3-36CD-4399-841B-D1C49399110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9058873-0b10-453a-bc46-ff9ee310c3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4363FF3-B832-47FD-8772-89E0725D0129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C6DDC441-1D5F-4279-B3FC-16FB5F835FC7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51FCB147-C91C-46DF-98C9-4A558583457A}">
  <ds:schemaRefs>
    <ds:schemaRef ds:uri="http://purl.org/dc/elements/1.1/"/>
    <ds:schemaRef ds:uri="http://schemas.microsoft.com/office/2006/documentManagement/types"/>
    <ds:schemaRef ds:uri="89058873-0b10-453a-bc46-ff9ee310c3cc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77471</TotalTime>
  <Words>293</Words>
  <Application>Microsoft Office PowerPoint</Application>
  <PresentationFormat>Widescreen</PresentationFormat>
  <Paragraphs>77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Trebuchet MS</vt:lpstr>
      <vt:lpstr>Title Slide</vt:lpstr>
      <vt:lpstr>Content Slides</vt:lpstr>
      <vt:lpstr>End Slide</vt:lpstr>
      <vt:lpstr>PowerPoint Presentation</vt:lpstr>
      <vt:lpstr>PowerPoint Presentation</vt:lpstr>
      <vt:lpstr>Existing Conditions </vt:lpstr>
      <vt:lpstr>Existing Conditions </vt:lpstr>
      <vt:lpstr>PowerPoint Presentation</vt:lpstr>
      <vt:lpstr>PowerPoint Presentation</vt:lpstr>
      <vt:lpstr>PowerPoint Presentation</vt:lpstr>
      <vt:lpstr>PowerPoint Presentation</vt:lpstr>
      <vt:lpstr>Easement location (floodplain and access – Revised)</vt:lpstr>
      <vt:lpstr>Results from a Similar Restoration Site</vt:lpstr>
      <vt:lpstr>Broad Creek– During /after construction</vt:lpstr>
      <vt:lpstr>Broad Creek– Post restoration</vt:lpstr>
      <vt:lpstr>Project Timeline - Phase 2 </vt:lpstr>
      <vt:lpstr>PowerPoint Presentation</vt:lpstr>
      <vt:lpstr>Questions and Discussion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Alison Tagliaferri</dc:creator>
  <cp:lastModifiedBy>Nasrin Dahlgren</cp:lastModifiedBy>
  <cp:revision>344</cp:revision>
  <cp:lastPrinted>2025-08-27T21:06:35Z</cp:lastPrinted>
  <dcterms:created xsi:type="dcterms:W3CDTF">2018-06-29T13:00:21Z</dcterms:created>
  <dcterms:modified xsi:type="dcterms:W3CDTF">2025-08-27T21:34:56Z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0x0101001B43522553E27444A8295925F2BCD5D8</vt:lpwstr>
  </property>
</Properties>
</file>